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64" r:id="rId9"/>
    <p:sldId id="265" r:id="rId10"/>
    <p:sldId id="261" r:id="rId11"/>
    <p:sldId id="263" r:id="rId12"/>
    <p:sldId id="257" r:id="rId13"/>
    <p:sldId id="266" r:id="rId14"/>
    <p:sldId id="259" r:id="rId15"/>
    <p:sldId id="260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sia" initials="m" lastIdx="1" clrIdx="0">
    <p:extLst>
      <p:ext uri="{19B8F6BF-5375-455C-9EA6-DF929625EA0E}">
        <p15:presenceInfo xmlns:p15="http://schemas.microsoft.com/office/powerpoint/2012/main" userId="marysia" providerId="None"/>
      </p:ext>
    </p:extLst>
  </p:cmAuthor>
  <p:cmAuthor id="2" name="Agata" initials="A" lastIdx="0" clrIdx="1">
    <p:extLst>
      <p:ext uri="{19B8F6BF-5375-455C-9EA6-DF929625EA0E}">
        <p15:presenceInfo xmlns:p15="http://schemas.microsoft.com/office/powerpoint/2012/main" userId="Ag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886A-A178-4125-8B2C-70582DE8BAD4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AE6-CCE9-4B38-A193-4E1B9B74D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16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886A-A178-4125-8B2C-70582DE8BAD4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AE6-CCE9-4B38-A193-4E1B9B74D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13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886A-A178-4125-8B2C-70582DE8BAD4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AE6-CCE9-4B38-A193-4E1B9B74D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790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886A-A178-4125-8B2C-70582DE8BAD4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AE6-CCE9-4B38-A193-4E1B9B74DC7D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31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886A-A178-4125-8B2C-70582DE8BAD4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AE6-CCE9-4B38-A193-4E1B9B74D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888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886A-A178-4125-8B2C-70582DE8BAD4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AE6-CCE9-4B38-A193-4E1B9B74D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75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886A-A178-4125-8B2C-70582DE8BAD4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AE6-CCE9-4B38-A193-4E1B9B74D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05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886A-A178-4125-8B2C-70582DE8BAD4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AE6-CCE9-4B38-A193-4E1B9B74D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86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886A-A178-4125-8B2C-70582DE8BAD4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AE6-CCE9-4B38-A193-4E1B9B74D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21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886A-A178-4125-8B2C-70582DE8BAD4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AE6-CCE9-4B38-A193-4E1B9B74D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1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886A-A178-4125-8B2C-70582DE8BAD4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AE6-CCE9-4B38-A193-4E1B9B74D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69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886A-A178-4125-8B2C-70582DE8BAD4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AE6-CCE9-4B38-A193-4E1B9B74D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96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886A-A178-4125-8B2C-70582DE8BAD4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AE6-CCE9-4B38-A193-4E1B9B74D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4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886A-A178-4125-8B2C-70582DE8BAD4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AE6-CCE9-4B38-A193-4E1B9B74D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07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886A-A178-4125-8B2C-70582DE8BAD4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AE6-CCE9-4B38-A193-4E1B9B74D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67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886A-A178-4125-8B2C-70582DE8BAD4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AE6-CCE9-4B38-A193-4E1B9B74D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36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886A-A178-4125-8B2C-70582DE8BAD4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6AE6-CCE9-4B38-A193-4E1B9B74D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34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10886A-A178-4125-8B2C-70582DE8BAD4}" type="datetimeFigureOut">
              <a:rPr lang="pl-PL" smtClean="0"/>
              <a:t>2017-03-31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16AE6-CCE9-4B38-A193-4E1B9B74D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031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2400" b="1" dirty="0"/>
              <a:t>RODZINY KONSPIRATORÓW </a:t>
            </a:r>
            <a:br>
              <a:rPr lang="pl-PL" sz="2400" dirty="0"/>
            </a:br>
            <a:r>
              <a:rPr lang="pl-PL" sz="2400" b="1" dirty="0"/>
              <a:t>I POWSTAŃCÓW</a:t>
            </a:r>
            <a:br>
              <a:rPr lang="pl-PL" sz="2400" dirty="0"/>
            </a:br>
            <a:r>
              <a:rPr lang="pl-PL" sz="2400" b="1" dirty="0"/>
              <a:t>ZESŁANYCH W GŁĄB ROSJI </a:t>
            </a:r>
            <a:br>
              <a:rPr lang="pl-PL" sz="2400" dirty="0"/>
            </a:br>
            <a:r>
              <a:rPr lang="pl-PL" sz="2400" b="1" dirty="0"/>
              <a:t>W LATACH 1860–1883</a:t>
            </a:r>
            <a:br>
              <a:rPr lang="pl-PL" sz="2400" dirty="0"/>
            </a:br>
            <a:r>
              <a:rPr lang="pl-PL" sz="2400" dirty="0"/>
              <a:t>Rozprawa doktorska dr Agaty Markiewicz pod kierunkiem  naukowym prof. dr. hab. Janusza Szczepańskiego</a:t>
            </a:r>
            <a:br>
              <a:rPr lang="pl-PL" sz="2400" dirty="0"/>
            </a:br>
            <a:r>
              <a:rPr lang="pl-PL" sz="2400" dirty="0"/>
              <a:t> obroniona 22 września 2016 roku </a:t>
            </a:r>
            <a:br>
              <a:rPr lang="pl-PL" sz="2400" dirty="0"/>
            </a:br>
            <a:r>
              <a:rPr lang="pl-PL" sz="2400" dirty="0"/>
              <a:t>w Akademii Humanistycznej im. Aleksandra Gieysztora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06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08"/>
    </mc:Choice>
    <mc:Fallback>
      <p:transition spd="slow" advTm="1940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564116" y="133446"/>
            <a:ext cx="5296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-18"/>
              </a:rPr>
              <a:t>Coś tu ewidentnie padło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223181" y="861509"/>
            <a:ext cx="5637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-18"/>
              </a:rPr>
              <a:t>Tym razem to nie Internet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591610" y="5567936"/>
            <a:ext cx="4900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-18"/>
              </a:rPr>
              <a:t>Tylko POWSTANIE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1018520" y="6121934"/>
            <a:ext cx="950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A. Grottger Żałobne wieści</a:t>
            </a:r>
          </a:p>
        </p:txBody>
      </p:sp>
    </p:spTree>
    <p:extLst>
      <p:ext uri="{BB962C8B-B14F-4D97-AF65-F5344CB8AC3E}">
        <p14:creationId xmlns:p14="http://schemas.microsoft.com/office/powerpoint/2010/main" val="169167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21" y="801278"/>
            <a:ext cx="9215614" cy="493021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488151" y="1187777"/>
            <a:ext cx="497735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200" b="1" i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Chodź do powstania mówili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155098" y="4826525"/>
            <a:ext cx="364346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200" b="1" i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Będzie fajnie mówili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9729216" y="6464808"/>
            <a:ext cx="1775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A. Sochaczewski. Pożegnanie Europy</a:t>
            </a:r>
          </a:p>
        </p:txBody>
      </p:sp>
    </p:spTree>
    <p:extLst>
      <p:ext uri="{BB962C8B-B14F-4D97-AF65-F5344CB8AC3E}">
        <p14:creationId xmlns:p14="http://schemas.microsoft.com/office/powerpoint/2010/main" val="24250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6" y="452486"/>
            <a:ext cx="11583490" cy="601450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90000" l="6835" r="94424">
                        <a14:foregroundMark x1="57554" y1="46222" x2="57554" y2="46222"/>
                        <a14:foregroundMark x1="29856" y1="77333" x2="29856" y2="77333"/>
                        <a14:foregroundMark x1="37410" y1="75333" x2="37410" y2="75333"/>
                        <a14:foregroundMark x1="44424" y1="76444" x2="44424" y2="76444"/>
                        <a14:foregroundMark x1="51079" y1="75333" x2="51079" y2="75333"/>
                        <a14:foregroundMark x1="59353" y1="75778" x2="59353" y2="75778"/>
                        <a14:foregroundMark x1="65288" y1="74000" x2="65288" y2="74000"/>
                        <a14:foregroundMark x1="69784" y1="72222" x2="69784" y2="72222"/>
                        <a14:foregroundMark x1="74101" y1="70000" x2="74101" y2="70000"/>
                        <a14:foregroundMark x1="78597" y1="67556" x2="78597" y2="67556"/>
                        <a14:foregroundMark x1="82194" y1="65333" x2="82194" y2="65333"/>
                        <a14:foregroundMark x1="84712" y1="61778" x2="84712" y2="61778"/>
                        <a14:foregroundMark x1="86871" y1="59333" x2="86871" y2="59333"/>
                        <a14:foregroundMark x1="89029" y1="55333" x2="89029" y2="55333"/>
                        <a14:foregroundMark x1="90647" y1="51556" x2="90647" y2="51556"/>
                        <a14:foregroundMark x1="91547" y1="47111" x2="91547" y2="47111"/>
                        <a14:foregroundMark x1="91547" y1="39333" x2="91547" y2="39333"/>
                        <a14:foregroundMark x1="91727" y1="43778" x2="91727" y2="43778"/>
                        <a14:foregroundMark x1="90288" y1="34222" x2="90288" y2="34222"/>
                        <a14:foregroundMark x1="85971" y1="26889" x2="85971" y2="26889"/>
                        <a14:foregroundMark x1="81655" y1="22444" x2="81655" y2="22444"/>
                        <a14:foregroundMark x1="76619" y1="18667" x2="76619" y2="18667"/>
                        <a14:foregroundMark x1="72662" y1="17333" x2="72662" y2="17333"/>
                        <a14:foregroundMark x1="68885" y1="14222" x2="68885" y2="14222"/>
                        <a14:foregroundMark x1="65108" y1="14222" x2="65108" y2="14222"/>
                        <a14:foregroundMark x1="59892" y1="12889" x2="59892" y2="12889"/>
                        <a14:foregroundMark x1="54137" y1="11333" x2="54137" y2="11333"/>
                        <a14:foregroundMark x1="49460" y1="13333" x2="49460" y2="13333"/>
                        <a14:foregroundMark x1="43165" y1="12000" x2="43165" y2="12000"/>
                        <a14:foregroundMark x1="37590" y1="12444" x2="37590" y2="12444"/>
                        <a14:foregroundMark x1="33453" y1="14667" x2="33453" y2="14667"/>
                        <a14:foregroundMark x1="28417" y1="16000" x2="28417" y2="16000"/>
                        <a14:foregroundMark x1="24101" y1="19111" x2="24101" y2="19111"/>
                        <a14:foregroundMark x1="19424" y1="21556" x2="19424" y2="21556"/>
                        <a14:foregroundMark x1="14928" y1="28000" x2="14928" y2="28000"/>
                        <a14:foregroundMark x1="11151" y1="35556" x2="11151" y2="35556"/>
                        <a14:foregroundMark x1="10252" y1="47111" x2="10252" y2="47111"/>
                        <a14:foregroundMark x1="12770" y1="56222" x2="12770" y2="56222"/>
                        <a14:foregroundMark x1="17626" y1="61778" x2="17626" y2="61778"/>
                        <a14:foregroundMark x1="21763" y1="67556" x2="21763" y2="67556"/>
                        <a14:foregroundMark x1="21583" y1="76000" x2="21583" y2="76000"/>
                        <a14:foregroundMark x1="19065" y1="83778" x2="19065" y2="83778"/>
                        <a14:foregroundMark x1="23201" y1="83556" x2="23201" y2="83556"/>
                        <a14:foregroundMark x1="26439" y1="80000" x2="26439" y2="80000"/>
                        <a14:foregroundMark x1="56475" y1="33778" x2="17446" y2="86889"/>
                        <a14:foregroundMark x1="86511" y1="30222" x2="28237" y2="44889"/>
                        <a14:foregroundMark x1="27518" y1="44889" x2="10791" y2="48444"/>
                        <a14:foregroundMark x1="43705" y1="10000" x2="50719" y2="76889"/>
                        <a14:foregroundMark x1="50360" y1="75778" x2="83633" y2="24667"/>
                        <a14:foregroundMark x1="88309" y1="29333" x2="91367" y2="47556"/>
                        <a14:foregroundMark x1="69964" y1="51111" x2="83273" y2="65778"/>
                        <a14:foregroundMark x1="26439" y1="16889" x2="37770" y2="42000"/>
                        <a14:backgroundMark x1="83633" y1="83556" x2="83633" y2="83556"/>
                        <a14:backgroundMark x1="83993" y1="12444" x2="83993" y2="12444"/>
                        <a14:backgroundMark x1="12770" y1="13333" x2="12770" y2="13333"/>
                        <a14:backgroundMark x1="13129" y1="69111" x2="13129" y2="6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25103" y="452486"/>
            <a:ext cx="4108935" cy="218006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440963" y="915994"/>
            <a:ext cx="2677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Kto mi teraz ugotuje obiad?</a:t>
            </a:r>
          </a:p>
        </p:txBody>
      </p:sp>
    </p:spTree>
    <p:extLst>
      <p:ext uri="{BB962C8B-B14F-4D97-AF65-F5344CB8AC3E}">
        <p14:creationId xmlns:p14="http://schemas.microsoft.com/office/powerpoint/2010/main" val="114119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7" y="683193"/>
            <a:ext cx="10100379" cy="526129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979629" y="829557"/>
            <a:ext cx="781482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Franklin Gothic Heavy" panose="020B0903020102020204" pitchFamily="34" charset="0"/>
              </a:rPr>
              <a:t>Kiedy innym na teście wyszła siódemka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464348" y="5165888"/>
            <a:ext cx="511875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Franklin Gothic Heavy" panose="020B0903020102020204" pitchFamily="34" charset="0"/>
              </a:rPr>
              <a:t>A tobie południowy Sybir</a:t>
            </a:r>
          </a:p>
        </p:txBody>
      </p:sp>
    </p:spTree>
    <p:extLst>
      <p:ext uri="{BB962C8B-B14F-4D97-AF65-F5344CB8AC3E}">
        <p14:creationId xmlns:p14="http://schemas.microsoft.com/office/powerpoint/2010/main" val="88078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89" y="115988"/>
            <a:ext cx="9153426" cy="644506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460396" y="622168"/>
            <a:ext cx="7503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>
                <a:solidFill>
                  <a:schemeClr val="bg1"/>
                </a:solidFill>
                <a:latin typeface="Brush Script MT" panose="03060802040406070304" pitchFamily="66" charset="0"/>
              </a:rPr>
              <a:t>Najlepszy kurort na Syberii</a:t>
            </a:r>
          </a:p>
        </p:txBody>
      </p:sp>
      <p:sp>
        <p:nvSpPr>
          <p:cNvPr id="2" name="pole tekstowe 1"/>
          <p:cNvSpPr txBox="1"/>
          <p:nvPr/>
        </p:nvSpPr>
        <p:spPr>
          <a:xfrm flipH="1">
            <a:off x="10661714" y="1307592"/>
            <a:ext cx="1530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800" dirty="0"/>
          </a:p>
          <a:p>
            <a:r>
              <a:rPr lang="pl-PL" sz="800" dirty="0"/>
              <a:t>Nieznana wioska na Syberii. Ze zbiorów Muzeum </a:t>
            </a:r>
            <a:r>
              <a:rPr lang="pl-PL" sz="800" dirty="0" err="1"/>
              <a:t>Hist</a:t>
            </a:r>
            <a:r>
              <a:rPr lang="pl-PL" sz="800" dirty="0"/>
              <a:t> .Warszawy</a:t>
            </a:r>
          </a:p>
        </p:txBody>
      </p:sp>
    </p:spTree>
    <p:extLst>
      <p:ext uri="{BB962C8B-B14F-4D97-AF65-F5344CB8AC3E}">
        <p14:creationId xmlns:p14="http://schemas.microsoft.com/office/powerpoint/2010/main" val="275893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47" y="425467"/>
            <a:ext cx="4208184" cy="632284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538" y="70888"/>
            <a:ext cx="3010376" cy="215873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376722" y="356364"/>
            <a:ext cx="1874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Ciekawe, czy na Syberii dają 500+ ?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9327444" y="5669280"/>
            <a:ext cx="1263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Konstancja Łozińska z domu Kraszewska z bliźniakami urodzonymi na Syberii ze zbiorów Muzeum J.I. Kraszewskiego w Romanowie</a:t>
            </a:r>
          </a:p>
        </p:txBody>
      </p:sp>
    </p:spTree>
    <p:extLst>
      <p:ext uri="{BB962C8B-B14F-4D97-AF65-F5344CB8AC3E}">
        <p14:creationId xmlns:p14="http://schemas.microsoft.com/office/powerpoint/2010/main" val="2506140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68" y="505184"/>
            <a:ext cx="4817688" cy="643505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0" b="86667" l="4752" r="49109">
                        <a14:foregroundMark x1="17228" y1="19167" x2="23762" y2="86667"/>
                        <a14:foregroundMark x1="14851" y1="22917" x2="43564" y2="71250"/>
                        <a14:foregroundMark x1="42376" y1="23333" x2="13663" y2="79583"/>
                        <a14:foregroundMark x1="28317" y1="14167" x2="30099" y2="79583"/>
                        <a14:foregroundMark x1="47129" y1="47917" x2="6733" y2="47917"/>
                        <a14:foregroundMark x1="4950" y1="55417" x2="46139" y2="59583"/>
                      </a14:backgroundRemoval>
                    </a14:imgEffect>
                  </a14:imgLayer>
                </a14:imgProps>
              </a:ext>
            </a:extLst>
          </a:blip>
          <a:srcRect l="3724" t="-207" r="51201" b="10721"/>
          <a:stretch/>
        </p:blipFill>
        <p:spPr>
          <a:xfrm>
            <a:off x="2601800" y="0"/>
            <a:ext cx="2450968" cy="231243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997724" y="801279"/>
            <a:ext cx="1743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i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Ja bym go olała.</a:t>
            </a:r>
          </a:p>
        </p:txBody>
      </p:sp>
    </p:spTree>
    <p:extLst>
      <p:ext uri="{BB962C8B-B14F-4D97-AF65-F5344CB8AC3E}">
        <p14:creationId xmlns:p14="http://schemas.microsoft.com/office/powerpoint/2010/main" val="37423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0936" y="2558642"/>
            <a:ext cx="3299247" cy="417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Bohaterowie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Zbiorowym bohaterem rozprawy są rodziny konspiratorów i powstańców styczniowych zesłanych na skutek represji w głąb Rosji. Za rodzinę uznano zarówno małżonków i ich potomstwo, jak również rodziców i rodzeństwo zesłańców.</a:t>
            </a:r>
          </a:p>
          <a:p>
            <a:r>
              <a:rPr lang="pl-PL" dirty="0"/>
              <a:t>To właśnie Ci ludzie ponosili konsekwencje decyzji swoich bliskich dotyczących udziału w spisku lub powstaniu. Podstawowym celem pracy było ustalenie wachlarza </a:t>
            </a:r>
            <a:r>
              <a:rPr lang="pl-PL" dirty="0" err="1"/>
              <a:t>zachowań</a:t>
            </a:r>
            <a:r>
              <a:rPr lang="pl-PL" dirty="0"/>
              <a:t> rodzin począwszy od uwiezienia bliskiej osoby aż po jej zesłanie.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169664" y="6163056"/>
            <a:ext cx="3147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800" dirty="0"/>
          </a:p>
          <a:p>
            <a:r>
              <a:rPr lang="pl-PL" sz="800" dirty="0"/>
              <a:t>Stanisław Grąbczewski, pra, pra dziadek autorki na zesłaniu w Irkucku. Archiwum rodzinne</a:t>
            </a:r>
          </a:p>
        </p:txBody>
      </p:sp>
    </p:spTree>
    <p:extLst>
      <p:ext uri="{BB962C8B-B14F-4D97-AF65-F5344CB8AC3E}">
        <p14:creationId xmlns:p14="http://schemas.microsoft.com/office/powerpoint/2010/main" val="260344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0"/>
    </mc:Choice>
    <mc:Fallback>
      <p:transition spd="slow" advTm="8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Literatura piękna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15352" y="1221645"/>
            <a:ext cx="8946541" cy="4195481"/>
          </a:xfrm>
        </p:spPr>
        <p:txBody>
          <a:bodyPr/>
          <a:lstStyle/>
          <a:p>
            <a:r>
              <a:rPr lang="pl-PL" dirty="0"/>
              <a:t>Obraz losu  zesłańczych rodzin ukształtował się w pamięci zbiorowej głównie za pośrednictwem literatury i malarstwa. Z tego powodu każdy z rozdziałów pracy rozpoczyna cytat z literatury pięknej.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9" y="4289203"/>
            <a:ext cx="2381250" cy="245831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46" y="3743324"/>
            <a:ext cx="1905000" cy="250507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679" y="100584"/>
            <a:ext cx="3810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0"/>
    </mc:Choice>
    <mc:Fallback>
      <p:transition spd="slow" advTm="16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1400530"/>
          </a:xfrm>
        </p:spPr>
        <p:txBody>
          <a:bodyPr/>
          <a:lstStyle/>
          <a:p>
            <a:r>
              <a:rPr lang="pl-PL" dirty="0"/>
              <a:t>Noc czerwcowa 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3718" y="1306018"/>
            <a:ext cx="6042640" cy="419576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13732" y="1535185"/>
            <a:ext cx="444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45130" y="1535185"/>
            <a:ext cx="493271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Bohaterka opowiadania Jarosława Iwaszkiewicza pt. </a:t>
            </a:r>
            <a:r>
              <a:rPr lang="pl-PL" sz="1100" i="1" dirty="0"/>
              <a:t>Noc czerwcowa</a:t>
            </a:r>
            <a:r>
              <a:rPr lang="pl-PL" sz="1100" dirty="0"/>
              <a:t>, hrabina Ewelina, ma wyruszyć na zesłanie w ślad za swoim mężem. Niezorientowana w polskich realiach francuska bona prowadzi z innymi domownikami następującą rozmowę:</a:t>
            </a:r>
          </a:p>
          <a:p>
            <a:r>
              <a:rPr lang="pl-PL" sz="1100" i="1" dirty="0"/>
              <a:t>– Niech pan pomyśli, w jaką straszliwą podróż musi wybierać się Ewelina!</a:t>
            </a:r>
            <a:endParaRPr lang="pl-PL" sz="1100" dirty="0"/>
          </a:p>
          <a:p>
            <a:r>
              <a:rPr lang="pl-PL" sz="1100" i="1" dirty="0"/>
              <a:t>– Dlaczego musi? Chce.</a:t>
            </a:r>
            <a:endParaRPr lang="pl-PL" sz="1100" dirty="0"/>
          </a:p>
          <a:p>
            <a:r>
              <a:rPr lang="pl-PL" sz="1100" i="1" dirty="0"/>
              <a:t>– Niby pan nie wie.</a:t>
            </a:r>
            <a:endParaRPr lang="pl-PL" sz="1100" dirty="0"/>
          </a:p>
          <a:p>
            <a:r>
              <a:rPr lang="pl-PL" sz="1100" i="1" dirty="0"/>
              <a:t>– Rzeczywiście musi. Męża pognali na Sybir, kochające żony jadą za mężami.</a:t>
            </a:r>
            <a:endParaRPr lang="pl-PL" sz="1100" dirty="0"/>
          </a:p>
          <a:p>
            <a:r>
              <a:rPr lang="pl-PL" sz="1100" i="1" dirty="0"/>
              <a:t>– A dlaczego nie mogą zostać w domu?</a:t>
            </a:r>
            <a:endParaRPr lang="pl-PL" sz="1100" dirty="0"/>
          </a:p>
          <a:p>
            <a:r>
              <a:rPr lang="pl-PL" sz="1100" i="1" dirty="0"/>
              <a:t>– Pani jako cudzoziemka na pewno nie bardzo rozumie. Jest poniekąd obowiązkiem żony być przy mężu. Jedzie za mężem. „Że cię nie opuszczę aż do śmierci” – tak przysięgała.</a:t>
            </a:r>
            <a:endParaRPr lang="pl-PL" sz="1100" dirty="0"/>
          </a:p>
          <a:p>
            <a:r>
              <a:rPr lang="pl-PL" sz="1100" i="1" dirty="0"/>
              <a:t>– Śmieszna formuła.</a:t>
            </a:r>
            <a:endParaRPr lang="pl-PL" sz="1100" dirty="0"/>
          </a:p>
          <a:p>
            <a:r>
              <a:rPr lang="pl-PL" sz="1100" i="1" dirty="0"/>
              <a:t>– Mówiliśmy o tym, panno Florentyno. Ewelina jest nie tylko katoliczką, ale jeszcze Polką. Nie wyobrażam sobie, jaka byłaby jej sytuacja towarzyska, gdyby nie ruszyła śladem pana Piotra.</a:t>
            </a:r>
            <a:endParaRPr lang="pl-PL" sz="1100" dirty="0"/>
          </a:p>
          <a:p>
            <a:r>
              <a:rPr lang="pl-PL" sz="1100" dirty="0"/>
              <a:t>J. Iwaszkiewicz, </a:t>
            </a:r>
            <a:r>
              <a:rPr lang="pl-PL" sz="1100" i="1" dirty="0"/>
              <a:t>Noc czerwcowa</a:t>
            </a:r>
            <a:r>
              <a:rPr lang="pl-PL" sz="1100" dirty="0"/>
              <a:t>, Warszawa 2008, s. 5–6.</a:t>
            </a:r>
          </a:p>
          <a:p>
            <a:endParaRPr lang="pl-PL" sz="12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318504" y="6080760"/>
            <a:ext cx="1602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Kadr z Teatru Telewizji – Noc Czerwcowa w reżyserii A. Wajdy z  2001 roku</a:t>
            </a:r>
          </a:p>
        </p:txBody>
      </p:sp>
    </p:spTree>
    <p:extLst>
      <p:ext uri="{BB962C8B-B14F-4D97-AF65-F5344CB8AC3E}">
        <p14:creationId xmlns:p14="http://schemas.microsoft.com/office/powerpoint/2010/main" val="220950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0826" y="4086356"/>
            <a:ext cx="3005400" cy="267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Literatura ukształtowała w nas obraz bohaterskich kobiet, które spełniając swą powinność podążały za mężami  na Sybir, gdzie  dzielnie znosiły swój dramatyczny los.</a:t>
            </a:r>
          </a:p>
          <a:p>
            <a:pPr marL="0" indent="0">
              <a:buNone/>
            </a:pPr>
            <a:r>
              <a:rPr lang="pl-PL" dirty="0"/>
              <a:t>Tymczasem badania przedstawione w omawianej pracy wskazują, że rzeczywistość odbiegała od stereotypowego obrazu losu takiej rodziny. Jednym z podstawowych wniosków, który został zaprezentowany w pracy jest konstatacja, że znacznie trudniej było rodzinom pozostałym w kraju niż tym, które zdecydowały się na dobrowolne zesłanie. One też ( szczególnie dzieci)ponosiły często tragiczniejsze konsekwencje we własnym jednostkowym losie niż, rodziny, które wiodły życie na zesłaniu  Wniosek ten, jest sprzeczny z obrazem ukształtowanym przez literaturę i zachowanym w zbiorowej pamięci.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775704" y="6299862"/>
            <a:ext cx="1008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Fajka, zrobiona na Syberii przez pra </a:t>
            </a:r>
            <a:r>
              <a:rPr lang="pl-PL" sz="800" dirty="0" err="1"/>
              <a:t>pra</a:t>
            </a:r>
            <a:r>
              <a:rPr lang="pl-PL" sz="800" dirty="0"/>
              <a:t> dziadka autorki</a:t>
            </a:r>
          </a:p>
        </p:txBody>
      </p:sp>
    </p:spTree>
    <p:extLst>
      <p:ext uri="{BB962C8B-B14F-4D97-AF65-F5344CB8AC3E}">
        <p14:creationId xmlns:p14="http://schemas.microsoft.com/office/powerpoint/2010/main" val="350024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pracy została także podjęta próba ukazania tych nielicznie udokumentowanych źródłowo postaw, które nie mieściły się w kanonie </a:t>
            </a:r>
            <a:r>
              <a:rPr lang="pl-PL" dirty="0" err="1"/>
              <a:t>zachowań</a:t>
            </a:r>
            <a:r>
              <a:rPr lang="pl-PL" dirty="0"/>
              <a:t> patriotycznych, czyli rodzin, które odcięły się od swoich bliskich zesłańców, np. żon, które rozwiodły się w trakcie zesłania z mężami. Jedną z takich kobiet była Eliza Orzeszkowa.</a:t>
            </a:r>
          </a:p>
        </p:txBody>
      </p:sp>
      <p:pic>
        <p:nvPicPr>
          <p:cNvPr id="5" name="Picture 2" descr="C:\Documents and Settings\Agata\Moje dokumenty\Agatka\Liceum\wyklad inauguracyjny 2009\orzeszkow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805" y="4683512"/>
            <a:ext cx="1784195" cy="217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7973568" y="6248399"/>
            <a:ext cx="2434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 E. Orzeszkowa http://grafik.rp.pl/grafika2/984954,1042299,3.jpg</a:t>
            </a:r>
          </a:p>
        </p:txBody>
      </p:sp>
    </p:spTree>
    <p:extLst>
      <p:ext uri="{BB962C8B-B14F-4D97-AF65-F5344CB8AC3E}">
        <p14:creationId xmlns:p14="http://schemas.microsoft.com/office/powerpoint/2010/main" val="90991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Zabawa w </a:t>
            </a:r>
            <a:r>
              <a:rPr lang="pl-PL" dirty="0" err="1"/>
              <a:t>memy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Zmęczona długoletnimi badaniami i w związku z tym kompletnie pozbawiona dystansu do tematu, poprosiłam moich uczniów z gimnazjum aby pomogli mi ułożyć historię powstania i zesłań. Przez kilka kolejnych śród spotykali się ze mną i dzielnie wysłuchiwali opowieści o moim doktoracie. Przekuli ja w taką „</a:t>
            </a:r>
            <a:r>
              <a:rPr lang="pl-PL" dirty="0" err="1"/>
              <a:t>memową</a:t>
            </a:r>
            <a:r>
              <a:rPr lang="pl-PL" dirty="0"/>
              <a:t>” historię: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873752" y="5596128"/>
            <a:ext cx="484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Autorzy </a:t>
            </a:r>
            <a:r>
              <a:rPr lang="pl-PL" dirty="0" err="1"/>
              <a:t>memów</a:t>
            </a:r>
            <a:r>
              <a:rPr lang="pl-PL"/>
              <a:t>: </a:t>
            </a:r>
            <a:r>
              <a:rPr lang="pl-PL" dirty="0"/>
              <a:t>Julek, Piotrek, Marysia, Klara, Stasiek, Piotrek, Julka, Stasiek, Marta, Natalka, </a:t>
            </a:r>
            <a:r>
              <a:rPr lang="pl-PL" dirty="0" err="1"/>
              <a:t>Cas</a:t>
            </a:r>
            <a:r>
              <a:rPr lang="pl-PL" dirty="0"/>
              <a:t> z Gimnazjum Społecznego w MTE w Milanówku</a:t>
            </a:r>
          </a:p>
        </p:txBody>
      </p:sp>
    </p:spTree>
    <p:extLst>
      <p:ext uri="{BB962C8B-B14F-4D97-AF65-F5344CB8AC3E}">
        <p14:creationId xmlns:p14="http://schemas.microsoft.com/office/powerpoint/2010/main" val="3939679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2" y="0"/>
            <a:ext cx="10572456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905785" y="103694"/>
            <a:ext cx="8380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i="1" dirty="0">
                <a:solidFill>
                  <a:schemeClr val="bg1"/>
                </a:solidFill>
                <a:latin typeface="Bell MT" panose="02020503060305020303" pitchFamily="18" charset="0"/>
              </a:rPr>
              <a:t>Carski kemping w Warszawie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7150608" y="6227064"/>
            <a:ext cx="2496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highlight>
                  <a:srgbClr val="000000"/>
                </a:highlight>
              </a:rPr>
              <a:t>Stan Wojenny w Warszawie -  z „Powstanie styczniowe i zesłańcy syberyjscy. Katalog Fotografii ze zbiorów  Muzeum Historycznego m.st Warszawy</a:t>
            </a:r>
          </a:p>
        </p:txBody>
      </p:sp>
    </p:spTree>
    <p:extLst>
      <p:ext uri="{BB962C8B-B14F-4D97-AF65-F5344CB8AC3E}">
        <p14:creationId xmlns:p14="http://schemas.microsoft.com/office/powerpoint/2010/main" val="2778951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5" y="400403"/>
            <a:ext cx="9610627" cy="612677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036945" y="471341"/>
            <a:ext cx="938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Script MT Bold" panose="03040602040607080904" pitchFamily="66" charset="0"/>
              </a:rPr>
              <a:t>Co łączy powstanie z grzybobraniem?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21790" y="5099901"/>
            <a:ext cx="9464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Script MT Bold" panose="03040602040607080904" pitchFamily="66" charset="0"/>
              </a:rPr>
              <a:t>Obu nie powinno się robić w Styczniu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1082528" y="61578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911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573</TotalTime>
  <Words>722</Words>
  <Application>Microsoft Office PowerPoint</Application>
  <PresentationFormat>Panoramiczny</PresentationFormat>
  <Paragraphs>50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6" baseType="lpstr">
      <vt:lpstr>Arial</vt:lpstr>
      <vt:lpstr>Baskerville Old Face</vt:lpstr>
      <vt:lpstr>Bell MT</vt:lpstr>
      <vt:lpstr>Brush Script MT</vt:lpstr>
      <vt:lpstr>Century Gothic</vt:lpstr>
      <vt:lpstr>Franklin Gothic Heavy</vt:lpstr>
      <vt:lpstr>Script MT Bold</vt:lpstr>
      <vt:lpstr>Tw Cen MT Condensed Extra Bold</vt:lpstr>
      <vt:lpstr>Wingdings 3</vt:lpstr>
      <vt:lpstr>Jon</vt:lpstr>
      <vt:lpstr>RODZINY KONSPIRATORÓW  I POWSTAŃCÓW ZESŁANYCH W GŁĄB ROSJI  W LATACH 1860–1883 Rozprawa doktorska dr Agaty Markiewicz pod kierunkiem  naukowym prof. dr. hab. Janusza Szczepańskiego  obroniona 22 września 2016 roku  w Akademii Humanistycznej im. Aleksandra Gieysztora</vt:lpstr>
      <vt:lpstr>Bohaterowie</vt:lpstr>
      <vt:lpstr>Literatura piękna</vt:lpstr>
      <vt:lpstr>Noc czerwcowa </vt:lpstr>
      <vt:lpstr>Wnioski </vt:lpstr>
      <vt:lpstr>Wnioski</vt:lpstr>
      <vt:lpstr>Zabawa w memy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marysia</dc:creator>
  <cp:lastModifiedBy>Agata</cp:lastModifiedBy>
  <cp:revision>29</cp:revision>
  <dcterms:created xsi:type="dcterms:W3CDTF">2017-03-27T13:52:44Z</dcterms:created>
  <dcterms:modified xsi:type="dcterms:W3CDTF">2017-03-31T15:33:19Z</dcterms:modified>
</cp:coreProperties>
</file>